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8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64" r:id="rId23"/>
    <p:sldId id="285" r:id="rId24"/>
    <p:sldId id="277" r:id="rId25"/>
    <p:sldId id="278" r:id="rId26"/>
    <p:sldId id="283" r:id="rId27"/>
    <p:sldId id="279" r:id="rId28"/>
    <p:sldId id="280" r:id="rId29"/>
    <p:sldId id="282" r:id="rId30"/>
    <p:sldId id="28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9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Решение уравнений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Урок – повторение  </a:t>
            </a:r>
            <a:r>
              <a:rPr lang="ru-RU" sz="4000" dirty="0" smtClean="0"/>
              <a:t>в 9 </a:t>
            </a:r>
            <a:r>
              <a:rPr lang="ru-RU" sz="4000" dirty="0" smtClean="0"/>
              <a:t>классе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596" y="928670"/>
            <a:ext cx="901240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Линейные уравнения:          а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</a:rPr>
              <a:t>x+b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=0</a:t>
            </a:r>
          </a:p>
          <a:p>
            <a:endParaRPr lang="en-US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Квадратные уравнения:        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ax</a:t>
            </a:r>
            <a:r>
              <a:rPr lang="en-US" sz="3200" b="1" baseline="300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+bx+c=0</a:t>
            </a:r>
          </a:p>
          <a:p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6465901" y="2678107"/>
            <a:ext cx="500066" cy="158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87910" y="2786058"/>
            <a:ext cx="5856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Неполные квадратные уравнения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4929190" y="3286124"/>
            <a:ext cx="642942" cy="35719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572264" y="3286124"/>
            <a:ext cx="785818" cy="42862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29058" y="3643314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ax</a:t>
            </a:r>
            <a:r>
              <a:rPr lang="en-US" sz="2800" b="1" baseline="30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+bx=0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43702" y="3643314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ax</a:t>
            </a:r>
            <a:r>
              <a:rPr lang="en-US" sz="2800" b="1" baseline="30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+c=0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282" y="4357694"/>
            <a:ext cx="8603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Дробно – рациональные уравнения: 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1831975" y="4857750"/>
          <a:ext cx="5715000" cy="184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1968480" imgH="634680" progId="Equation.3">
                  <p:embed/>
                </p:oleObj>
              </mc:Choice>
              <mc:Fallback>
                <p:oleObj name="Формула" r:id="rId3" imgW="1968480" imgH="634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1975" y="4857750"/>
                        <a:ext cx="5715000" cy="184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642918"/>
            <a:ext cx="74959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Сколько  корней может иметь </a:t>
            </a:r>
            <a:endParaRPr lang="en-US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линейное уравнение   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ax=-b 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42910" y="2071678"/>
          <a:ext cx="5634057" cy="2341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Формула" r:id="rId3" imgW="1384200" imgH="634680" progId="Equation.3">
                  <p:embed/>
                </p:oleObj>
              </mc:Choice>
              <mc:Fallback>
                <p:oleObj name="Формула" r:id="rId3" imgW="1384200" imgH="634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071678"/>
                        <a:ext cx="5634057" cy="23411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714348" y="3643314"/>
          <a:ext cx="7902830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Формула" r:id="rId5" imgW="2247840" imgH="203040" progId="Equation.3">
                  <p:embed/>
                </p:oleObj>
              </mc:Choice>
              <mc:Fallback>
                <p:oleObj name="Формула" r:id="rId5" imgW="224784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3643314"/>
                        <a:ext cx="7902830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714348" y="4643446"/>
          <a:ext cx="7506800" cy="1575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Формула" r:id="rId7" imgW="2057400" imgH="431640" progId="Equation.3">
                  <p:embed/>
                </p:oleObj>
              </mc:Choice>
              <mc:Fallback>
                <p:oleObj name="Формула" r:id="rId7" imgW="205740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643446"/>
                        <a:ext cx="7506800" cy="15757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488" y="642918"/>
            <a:ext cx="3741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Решите устно: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1428736"/>
            <a:ext cx="2419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1. 14</a:t>
            </a:r>
            <a:r>
              <a:rPr lang="en-US" sz="4400" dirty="0" smtClean="0"/>
              <a:t>x=-7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2285992"/>
            <a:ext cx="20938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2</a:t>
            </a:r>
            <a:r>
              <a:rPr lang="ru-RU" sz="4400" dirty="0" smtClean="0"/>
              <a:t>. </a:t>
            </a:r>
            <a:r>
              <a:rPr lang="en-US" sz="4400" dirty="0" smtClean="0"/>
              <a:t>3x=0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3214686"/>
            <a:ext cx="21916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3</a:t>
            </a:r>
            <a:r>
              <a:rPr lang="ru-RU" sz="4400" dirty="0" smtClean="0"/>
              <a:t>. </a:t>
            </a:r>
            <a:r>
              <a:rPr lang="en-US" sz="4400" dirty="0" smtClean="0"/>
              <a:t>|x|=8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57224" y="4143380"/>
            <a:ext cx="28809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4</a:t>
            </a:r>
            <a:r>
              <a:rPr lang="ru-RU" sz="4400" dirty="0" smtClean="0"/>
              <a:t>. </a:t>
            </a:r>
            <a:r>
              <a:rPr lang="en-US" sz="4400" dirty="0" smtClean="0"/>
              <a:t>|x|+9=8</a:t>
            </a:r>
            <a:endParaRPr lang="ru-RU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928662" y="5072074"/>
            <a:ext cx="21114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5</a:t>
            </a:r>
            <a:r>
              <a:rPr lang="ru-RU" sz="4400" dirty="0" smtClean="0"/>
              <a:t>. </a:t>
            </a:r>
            <a:r>
              <a:rPr lang="en-US" sz="4400" dirty="0" smtClean="0"/>
              <a:t>0x=0</a:t>
            </a:r>
            <a:endParaRPr lang="ru-RU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5072066" y="1571612"/>
            <a:ext cx="25651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6</a:t>
            </a:r>
            <a:r>
              <a:rPr lang="ru-RU" sz="4400" dirty="0" smtClean="0"/>
              <a:t>. </a:t>
            </a:r>
            <a:r>
              <a:rPr lang="en-US" sz="4400" dirty="0" smtClean="0"/>
              <a:t>0x=2,3</a:t>
            </a:r>
            <a:endParaRPr lang="ru-RU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72066" y="2428868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7</a:t>
            </a:r>
            <a:r>
              <a:rPr lang="ru-RU" sz="4400" dirty="0" smtClean="0"/>
              <a:t>. </a:t>
            </a:r>
            <a:endParaRPr lang="ru-RU" sz="4400" dirty="0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5857884" y="2143116"/>
          <a:ext cx="2064946" cy="1641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3" imgW="495000" imgH="393480" progId="Equation.3">
                  <p:embed/>
                </p:oleObj>
              </mc:Choice>
              <mc:Fallback>
                <p:oleObj name="Формула" r:id="rId3" imgW="4950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2143116"/>
                        <a:ext cx="2064946" cy="16413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143504" y="3714752"/>
            <a:ext cx="27093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8</a:t>
            </a:r>
            <a:r>
              <a:rPr lang="ru-RU" sz="4400" dirty="0" smtClean="0"/>
              <a:t>. </a:t>
            </a:r>
            <a:r>
              <a:rPr lang="en-US" sz="4400" dirty="0" smtClean="0"/>
              <a:t>|x-6|=5</a:t>
            </a:r>
            <a:endParaRPr lang="ru-RU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4214810" y="5000636"/>
            <a:ext cx="47788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 </a:t>
            </a:r>
            <a:r>
              <a:rPr lang="en-US" sz="4400" dirty="0" smtClean="0"/>
              <a:t>x-6=5 </a:t>
            </a:r>
            <a:r>
              <a:rPr lang="ru-RU" sz="4400" dirty="0" smtClean="0"/>
              <a:t>или </a:t>
            </a:r>
            <a:r>
              <a:rPr lang="en-US" sz="4400" dirty="0" smtClean="0"/>
              <a:t>x-6=-5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571480"/>
            <a:ext cx="68563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Решить линейные  уравнения, </a:t>
            </a:r>
          </a:p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содержащие модули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1714488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 вариант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715008" y="1714488"/>
            <a:ext cx="159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 вариант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786058"/>
            <a:ext cx="43444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|3x-1|=|2x-6|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4643438" y="2786058"/>
            <a:ext cx="36760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||x-3|-6|=5</a:t>
            </a:r>
            <a:endParaRPr lang="ru-RU" sz="5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3393273" y="3107529"/>
            <a:ext cx="2214578" cy="158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71480"/>
            <a:ext cx="5918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Квадратные уравнения: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928926" y="1142984"/>
          <a:ext cx="3024702" cy="744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Формула" r:id="rId3" imgW="825480" imgH="203040" progId="Equation.3">
                  <p:embed/>
                </p:oleObj>
              </mc:Choice>
              <mc:Fallback>
                <p:oleObj name="Формула" r:id="rId3" imgW="8254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1142984"/>
                        <a:ext cx="3024702" cy="7445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643174" y="1643050"/>
          <a:ext cx="3779911" cy="166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Формула" r:id="rId5" imgW="977760" imgH="431640" progId="Equation.3">
                  <p:embed/>
                </p:oleObj>
              </mc:Choice>
              <mc:Fallback>
                <p:oleObj name="Формула" r:id="rId5" imgW="9777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1643050"/>
                        <a:ext cx="3779911" cy="16690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8662" y="3214686"/>
            <a:ext cx="7630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Неполные квадратные уравнения: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5214950"/>
            <a:ext cx="5277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x=0</a:t>
            </a:r>
            <a:r>
              <a:rPr lang="ru-RU" sz="4800" dirty="0" smtClean="0"/>
              <a:t> или </a:t>
            </a:r>
            <a:r>
              <a:rPr lang="en-US" sz="4800" dirty="0" smtClean="0"/>
              <a:t>(</a:t>
            </a:r>
            <a:r>
              <a:rPr lang="en-US" sz="4800" dirty="0" err="1" smtClean="0"/>
              <a:t>ax+b</a:t>
            </a:r>
            <a:r>
              <a:rPr lang="en-US" sz="4800" dirty="0" smtClean="0"/>
              <a:t>)=0</a:t>
            </a:r>
            <a:endParaRPr lang="ru-RU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5929322" y="3714752"/>
            <a:ext cx="2484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+c=0</a:t>
            </a:r>
            <a:endParaRPr lang="ru-RU" sz="4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617072" y="500042"/>
            <a:ext cx="35269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>ax</a:t>
            </a:r>
            <a:r>
              <a:rPr lang="en-US" sz="4400" baseline="30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>+bx+c=0</a:t>
            </a:r>
            <a:endParaRPr lang="ru-RU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2976" y="3786190"/>
            <a:ext cx="28616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+bx=0</a:t>
            </a:r>
            <a:endParaRPr lang="ru-RU" sz="4800" dirty="0"/>
          </a:p>
        </p:txBody>
      </p:sp>
      <p:sp>
        <p:nvSpPr>
          <p:cNvPr id="13" name="TextBox 12"/>
          <p:cNvSpPr txBox="1"/>
          <p:nvPr/>
        </p:nvSpPr>
        <p:spPr>
          <a:xfrm>
            <a:off x="1142976" y="4500570"/>
            <a:ext cx="309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x(</a:t>
            </a:r>
            <a:r>
              <a:rPr lang="en-US" sz="4800" dirty="0" err="1" smtClean="0"/>
              <a:t>ax+b</a:t>
            </a:r>
            <a:r>
              <a:rPr lang="en-US" sz="4800" dirty="0" smtClean="0"/>
              <a:t>)=0</a:t>
            </a:r>
            <a:endParaRPr lang="ru-RU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000364" y="5857892"/>
            <a:ext cx="19704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x=-b:a</a:t>
            </a:r>
            <a:endParaRPr lang="ru-RU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5857884" y="4643446"/>
            <a:ext cx="891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x=</a:t>
            </a:r>
            <a:endParaRPr lang="ru-RU" sz="4800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643702" y="4286256"/>
          <a:ext cx="1774825" cy="151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Формула" r:id="rId7" imgW="520560" imgH="444240" progId="Equation.3">
                  <p:embed/>
                </p:oleObj>
              </mc:Choice>
              <mc:Fallback>
                <p:oleObj name="Формула" r:id="rId7" imgW="52056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02" y="4286256"/>
                        <a:ext cx="1774825" cy="1516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72198" y="5857892"/>
            <a:ext cx="29274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где  ас</a:t>
            </a:r>
            <a:r>
              <a:rPr lang="en-US" sz="4800" dirty="0" smtClean="0"/>
              <a:t>&lt;0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42918"/>
            <a:ext cx="8954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Какое квадратное уравнение называется</a:t>
            </a:r>
          </a:p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приведённым?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2071678"/>
            <a:ext cx="35060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</a:t>
            </a:r>
            <a:r>
              <a:rPr lang="en-US" sz="44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+px+q=0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174" y="3429000"/>
            <a:ext cx="89178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Как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можно решить </a:t>
            </a:r>
            <a:r>
              <a:rPr lang="ru-RU" sz="3200" i="1" dirty="0" smtClean="0">
                <a:solidFill>
                  <a:srgbClr val="002060"/>
                </a:solidFill>
              </a:rPr>
              <a:t>приведённое</a:t>
            </a:r>
            <a:r>
              <a:rPr lang="ru-RU" sz="3200" dirty="0" smtClean="0">
                <a:solidFill>
                  <a:srgbClr val="002060"/>
                </a:solidFill>
              </a:rPr>
              <a:t>  квадратное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уравнение, не используя </a:t>
            </a:r>
            <a:r>
              <a:rPr lang="ru-RU" sz="3200" u="sng" dirty="0" smtClean="0">
                <a:solidFill>
                  <a:srgbClr val="002060"/>
                </a:solidFill>
              </a:rPr>
              <a:t>формулу корней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квадратного уравнения 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714356"/>
            <a:ext cx="3358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</a:rPr>
              <a:t>Теорема Виета</a:t>
            </a:r>
            <a:endParaRPr lang="ru-RU" sz="3600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pic>
        <p:nvPicPr>
          <p:cNvPr id="19458" name="Picture 2" descr="C:\Users\User\Pictures\вие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571480"/>
            <a:ext cx="3357585" cy="409461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00760" y="214290"/>
            <a:ext cx="2795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rgbClr val="0070C0"/>
                  </a:solidFill>
                </a:ln>
              </a:rPr>
              <a:t>Франсуа Виет</a:t>
            </a:r>
            <a:endParaRPr lang="ru-RU" sz="3200" dirty="0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500174"/>
            <a:ext cx="3113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</a:t>
            </a:r>
            <a:r>
              <a:rPr lang="en-US" sz="40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+px+q=0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2357430"/>
            <a:ext cx="21884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>
                <a:solidFill>
                  <a:srgbClr val="FF0000"/>
                </a:solidFill>
              </a:rPr>
              <a:t>+x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=-p</a:t>
            </a:r>
          </a:p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3143248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>
                <a:solidFill>
                  <a:srgbClr val="FF0000"/>
                </a:solidFill>
              </a:rPr>
              <a:t>·x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=q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00570"/>
            <a:ext cx="7861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Формула разложения квадратного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трёхчлена на множители: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5429264"/>
            <a:ext cx="55755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а</a:t>
            </a:r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ru-RU" sz="4000" baseline="30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+</a:t>
            </a:r>
            <a:r>
              <a:rPr lang="en-US" sz="4000" dirty="0" err="1" smtClean="0">
                <a:solidFill>
                  <a:srgbClr val="FF0000"/>
                </a:solidFill>
              </a:rPr>
              <a:t>bx+c</a:t>
            </a:r>
            <a:r>
              <a:rPr lang="en-US" sz="4000" dirty="0" smtClean="0">
                <a:solidFill>
                  <a:srgbClr val="FF0000"/>
                </a:solidFill>
              </a:rPr>
              <a:t>=a(x-x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>
                <a:solidFill>
                  <a:srgbClr val="FF0000"/>
                </a:solidFill>
              </a:rPr>
              <a:t>)(x-x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) </a:t>
            </a:r>
            <a:endParaRPr lang="ru-RU" sz="4000" dirty="0" smtClean="0">
              <a:solidFill>
                <a:srgbClr val="FF0000"/>
              </a:solidFill>
            </a:endParaRPr>
          </a:p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6000768"/>
            <a:ext cx="8254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где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ru-RU" sz="4000" baseline="-25000" dirty="0" smtClean="0">
                <a:solidFill>
                  <a:srgbClr val="FF0000"/>
                </a:solidFill>
              </a:rPr>
              <a:t>, </a:t>
            </a:r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 – </a:t>
            </a:r>
            <a:r>
              <a:rPr lang="ru-RU" sz="3200" dirty="0" smtClean="0">
                <a:solidFill>
                  <a:srgbClr val="FF0000"/>
                </a:solidFill>
              </a:rPr>
              <a:t>корни квадратного трёхчлена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8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</a:t>
            </a:r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«Верно – неверно»</a:t>
            </a:r>
            <a:b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286124"/>
            <a:ext cx="8229600" cy="432511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Решив тест, вы получите слово, которое часто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  используете  на уроках алгебры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1000108"/>
            <a:ext cx="1225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Тест</a:t>
            </a:r>
            <a:endParaRPr lang="ru-RU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568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Определите, верны ли высказывания ?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768" y="1357298"/>
            <a:ext cx="766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Л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248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158" y="3929066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7158" y="4786322"/>
            <a:ext cx="79784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Корни уравнения </a:t>
            </a:r>
            <a:r>
              <a:rPr lang="en-US" sz="3600" b="1" dirty="0" smtClean="0"/>
              <a:t> 2x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-32=0</a:t>
            </a:r>
          </a:p>
          <a:p>
            <a:r>
              <a:rPr lang="ru-RU" sz="3600" b="1" dirty="0" smtClean="0"/>
              <a:t> являются противоположными</a:t>
            </a:r>
          </a:p>
          <a:p>
            <a:r>
              <a:rPr lang="ru-RU" sz="3600" b="1" dirty="0" smtClean="0"/>
              <a:t> числами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768" y="1357298"/>
            <a:ext cx="766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Л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248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158" y="3929066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42976" y="4071942"/>
            <a:ext cx="70375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Один из корней уравнения </a:t>
            </a:r>
          </a:p>
          <a:p>
            <a:r>
              <a:rPr lang="en-US" sz="3600" b="1" dirty="0" smtClean="0"/>
              <a:t> x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-x√3=0</a:t>
            </a:r>
            <a:r>
              <a:rPr lang="ru-RU" sz="3600" b="1" dirty="0" smtClean="0"/>
              <a:t>  является</a:t>
            </a:r>
          </a:p>
          <a:p>
            <a:r>
              <a:rPr lang="ru-RU" sz="3600" b="1" dirty="0" smtClean="0"/>
              <a:t> иррациональным числом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768" y="1357298"/>
            <a:ext cx="766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Л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248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2910" y="4143380"/>
            <a:ext cx="766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Л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57290" y="4214818"/>
            <a:ext cx="57294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Произведение корней</a:t>
            </a:r>
          </a:p>
          <a:p>
            <a:r>
              <a:rPr lang="ru-RU" sz="3600" b="1" dirty="0" smtClean="0"/>
              <a:t> уравнения   </a:t>
            </a:r>
            <a:r>
              <a:rPr lang="en-US" sz="3600" b="1" dirty="0" smtClean="0"/>
              <a:t>x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-x+6=0</a:t>
            </a:r>
            <a:endParaRPr lang="ru-RU" sz="3600" b="1" dirty="0" smtClean="0"/>
          </a:p>
          <a:p>
            <a:r>
              <a:rPr lang="en-US" sz="3600" b="1" dirty="0" smtClean="0"/>
              <a:t> </a:t>
            </a:r>
            <a:r>
              <a:rPr lang="ru-RU" sz="3600" b="1" dirty="0" smtClean="0"/>
              <a:t>равно 6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248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4071942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728" y="4214818"/>
            <a:ext cx="56765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Корнями уравнения</a:t>
            </a:r>
          </a:p>
          <a:p>
            <a:r>
              <a:rPr lang="ru-RU" sz="3600" b="1" dirty="0" smtClean="0"/>
              <a:t> </a:t>
            </a:r>
            <a:r>
              <a:rPr lang="en-US" sz="3600" b="1" dirty="0" smtClean="0"/>
              <a:t>x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-100x+99=0</a:t>
            </a:r>
            <a:endParaRPr lang="ru-RU" sz="3600" b="1" dirty="0" smtClean="0"/>
          </a:p>
          <a:p>
            <a:r>
              <a:rPr lang="en-US" sz="3600" b="1" dirty="0" smtClean="0"/>
              <a:t> </a:t>
            </a:r>
            <a:r>
              <a:rPr lang="ru-RU" sz="3600" b="1" dirty="0" smtClean="0"/>
              <a:t>являются числа 1и 99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248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4071942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728" y="4214818"/>
            <a:ext cx="72843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Уравнение</a:t>
            </a:r>
          </a:p>
          <a:p>
            <a:r>
              <a:rPr lang="ru-RU" sz="3600" b="1" dirty="0" smtClean="0"/>
              <a:t> </a:t>
            </a:r>
            <a:r>
              <a:rPr lang="en-US" sz="3600" b="1" dirty="0" smtClean="0"/>
              <a:t>x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-</a:t>
            </a:r>
            <a:r>
              <a:rPr lang="ru-RU" sz="3600" b="1" dirty="0" smtClean="0"/>
              <a:t>6</a:t>
            </a:r>
            <a:r>
              <a:rPr lang="en-US" sz="3600" b="1" dirty="0" smtClean="0"/>
              <a:t>x+</a:t>
            </a:r>
            <a:r>
              <a:rPr lang="ru-RU" sz="3600" b="1" dirty="0" smtClean="0"/>
              <a:t>1-√2</a:t>
            </a:r>
            <a:r>
              <a:rPr lang="en-US" sz="3600" b="1" dirty="0" smtClean="0"/>
              <a:t>=0</a:t>
            </a:r>
            <a:endParaRPr lang="ru-RU" sz="3600" b="1" dirty="0" smtClean="0"/>
          </a:p>
          <a:p>
            <a:r>
              <a:rPr lang="en-US" sz="3600" b="1" dirty="0" smtClean="0"/>
              <a:t> </a:t>
            </a:r>
            <a:r>
              <a:rPr lang="ru-RU" sz="3600" b="1" dirty="0" smtClean="0"/>
              <a:t>имеет два различных корня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248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1538" y="4143380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Е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85918" y="4214818"/>
            <a:ext cx="48974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Корнем уравнения</a:t>
            </a:r>
          </a:p>
          <a:p>
            <a:r>
              <a:rPr lang="ru-RU" sz="3600" b="1" dirty="0" smtClean="0"/>
              <a:t> </a:t>
            </a:r>
            <a:r>
              <a:rPr lang="en-US" sz="3600" b="1" dirty="0" smtClean="0"/>
              <a:t>x(x-3,5)=2(x-3,5)</a:t>
            </a:r>
          </a:p>
          <a:p>
            <a:r>
              <a:rPr lang="ru-RU" sz="3600" b="1" dirty="0" smtClean="0"/>
              <a:t>является число -2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282" y="3714752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8662" y="3786190"/>
            <a:ext cx="791755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Сумма корней уравнения</a:t>
            </a:r>
          </a:p>
          <a:p>
            <a:r>
              <a:rPr lang="ru-RU" sz="4400" b="1" dirty="0" smtClean="0"/>
              <a:t>             </a:t>
            </a:r>
            <a:r>
              <a:rPr lang="en-US" sz="4400" b="1" dirty="0" smtClean="0"/>
              <a:t>x</a:t>
            </a:r>
            <a:r>
              <a:rPr lang="en-US" sz="4400" b="1" baseline="30000" dirty="0" smtClean="0"/>
              <a:t>2</a:t>
            </a:r>
            <a:r>
              <a:rPr lang="ru-RU" sz="4400" b="1" baseline="30000" dirty="0" smtClean="0"/>
              <a:t> </a:t>
            </a:r>
            <a:r>
              <a:rPr lang="ru-RU" sz="4400" b="1" dirty="0" smtClean="0"/>
              <a:t>-4</a:t>
            </a:r>
            <a:r>
              <a:rPr lang="en-US" sz="4400" b="1" dirty="0" smtClean="0"/>
              <a:t>x-</a:t>
            </a:r>
            <a:r>
              <a:rPr lang="ru-RU" sz="4400" b="1" dirty="0" smtClean="0"/>
              <a:t>5</a:t>
            </a:r>
            <a:r>
              <a:rPr lang="en-US" sz="4400" b="1" dirty="0" smtClean="0"/>
              <a:t>=0</a:t>
            </a:r>
            <a:endParaRPr lang="ru-RU" sz="4400" b="1" dirty="0" smtClean="0"/>
          </a:p>
          <a:p>
            <a:r>
              <a:rPr lang="en-US" sz="4400" b="1" dirty="0" smtClean="0"/>
              <a:t> </a:t>
            </a:r>
            <a:r>
              <a:rPr lang="ru-RU" sz="4400" b="1" dirty="0" smtClean="0"/>
              <a:t>равна  4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282" y="3714752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8662" y="3786190"/>
            <a:ext cx="82205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Уравнение</a:t>
            </a:r>
            <a:r>
              <a:rPr lang="ru-RU" sz="4400" dirty="0" smtClean="0"/>
              <a:t>       </a:t>
            </a:r>
            <a:r>
              <a:rPr lang="en-US" sz="4400" b="1" dirty="0" smtClean="0"/>
              <a:t>x</a:t>
            </a:r>
            <a:r>
              <a:rPr lang="en-US" sz="4400" b="1" baseline="30000" dirty="0" smtClean="0"/>
              <a:t>2</a:t>
            </a:r>
            <a:r>
              <a:rPr lang="ru-RU" sz="4400" b="1" baseline="30000" dirty="0" smtClean="0"/>
              <a:t> </a:t>
            </a:r>
            <a:r>
              <a:rPr lang="ru-RU" sz="4400" b="1" dirty="0" smtClean="0"/>
              <a:t>-10</a:t>
            </a:r>
            <a:r>
              <a:rPr lang="en-US" sz="4400" b="1" dirty="0" smtClean="0"/>
              <a:t>x</a:t>
            </a:r>
            <a:r>
              <a:rPr lang="ru-RU" sz="4400" b="1" dirty="0" smtClean="0"/>
              <a:t>+25</a:t>
            </a:r>
            <a:r>
              <a:rPr lang="en-US" sz="4400" b="1" dirty="0" smtClean="0"/>
              <a:t>=0</a:t>
            </a:r>
            <a:endParaRPr lang="ru-RU" sz="4400" b="1" dirty="0" smtClean="0"/>
          </a:p>
          <a:p>
            <a:r>
              <a:rPr lang="en-US" sz="4400" b="1" dirty="0" smtClean="0"/>
              <a:t> </a:t>
            </a:r>
            <a:r>
              <a:rPr lang="ru-RU" sz="4400" b="1" dirty="0" smtClean="0"/>
              <a:t>имеет один корень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3714752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72" y="3357562"/>
            <a:ext cx="76049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Числа</a:t>
            </a:r>
            <a:r>
              <a:rPr lang="en-US" sz="3600" dirty="0" smtClean="0"/>
              <a:t> x</a:t>
            </a:r>
            <a:r>
              <a:rPr lang="en-US" sz="3600" baseline="-25000" dirty="0" smtClean="0"/>
              <a:t>1 </a:t>
            </a:r>
            <a:r>
              <a:rPr lang="ru-RU" sz="3600" dirty="0" smtClean="0"/>
              <a:t>и </a:t>
            </a:r>
            <a:r>
              <a:rPr lang="en-US" sz="3600" dirty="0" smtClean="0"/>
              <a:t>x</a:t>
            </a:r>
            <a:r>
              <a:rPr lang="en-US" sz="3600" baseline="-25000" dirty="0" smtClean="0"/>
              <a:t>2</a:t>
            </a:r>
            <a:r>
              <a:rPr lang="ru-RU" sz="3600" dirty="0" smtClean="0"/>
              <a:t> ,изображенные на </a:t>
            </a:r>
          </a:p>
          <a:p>
            <a:r>
              <a:rPr lang="ru-RU" sz="3600" dirty="0" smtClean="0"/>
              <a:t>координатной</a:t>
            </a:r>
            <a:r>
              <a:rPr lang="en-US" sz="3600" dirty="0" smtClean="0"/>
              <a:t> </a:t>
            </a:r>
            <a:r>
              <a:rPr lang="ru-RU" sz="3600" dirty="0" smtClean="0"/>
              <a:t>прямой, являются</a:t>
            </a:r>
          </a:p>
          <a:p>
            <a:r>
              <a:rPr lang="ru-RU" sz="3600" dirty="0" smtClean="0"/>
              <a:t> корнями уравнения  </a:t>
            </a:r>
            <a:r>
              <a:rPr lang="en-US" sz="3600" dirty="0" smtClean="0"/>
              <a:t>  x</a:t>
            </a:r>
            <a:r>
              <a:rPr lang="en-US" sz="3600" baseline="30000" dirty="0" smtClean="0"/>
              <a:t>2 </a:t>
            </a:r>
            <a:r>
              <a:rPr lang="en-US" sz="3600" dirty="0" smtClean="0"/>
              <a:t>+3x-4=0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857224" y="5715016"/>
            <a:ext cx="7286676" cy="1588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Блок-схема: узел 29"/>
          <p:cNvSpPr/>
          <p:nvPr/>
        </p:nvSpPr>
        <p:spPr>
          <a:xfrm>
            <a:off x="3786182" y="5572140"/>
            <a:ext cx="71438" cy="14287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85735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21454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57173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92892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328611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364330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400049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35768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71487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507206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42925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4286248" y="571501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ru-RU" sz="32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4643438" y="571501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ru-RU" sz="3200" b="1" dirty="0"/>
          </a:p>
        </p:txBody>
      </p:sp>
      <p:sp>
        <p:nvSpPr>
          <p:cNvPr id="48" name="Блок-схема: узел 47"/>
          <p:cNvSpPr/>
          <p:nvPr/>
        </p:nvSpPr>
        <p:spPr>
          <a:xfrm>
            <a:off x="2000232" y="5572140"/>
            <a:ext cx="71438" cy="14287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785918" y="5643578"/>
            <a:ext cx="60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x</a:t>
            </a:r>
            <a:r>
              <a:rPr lang="en-US" sz="3600" b="1" baseline="-25000" dirty="0" smtClean="0"/>
              <a:t>1</a:t>
            </a:r>
            <a:endParaRPr lang="ru-RU" sz="36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571868" y="564357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x</a:t>
            </a:r>
            <a:r>
              <a:rPr lang="en-US" sz="3600" b="1" baseline="-25000" dirty="0" smtClean="0"/>
              <a:t>2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35729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6644" y="2428868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4000504"/>
            <a:ext cx="6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В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728" y="4143380"/>
            <a:ext cx="64956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Уравнение  </a:t>
            </a:r>
            <a:r>
              <a:rPr lang="en-US" sz="4000" b="1" dirty="0" smtClean="0"/>
              <a:t>  </a:t>
            </a:r>
            <a:r>
              <a:rPr lang="ru-RU" sz="4000" b="1" dirty="0" smtClean="0"/>
              <a:t>4</a:t>
            </a:r>
            <a:r>
              <a:rPr lang="en-US" sz="4000" b="1" dirty="0" smtClean="0"/>
              <a:t>x</a:t>
            </a:r>
            <a:r>
              <a:rPr lang="en-US" sz="4000" b="1" baseline="30000" dirty="0" smtClean="0"/>
              <a:t>2 </a:t>
            </a:r>
            <a:r>
              <a:rPr lang="en-US" sz="4000" b="1" dirty="0" smtClean="0"/>
              <a:t>+</a:t>
            </a:r>
            <a:r>
              <a:rPr lang="ru-RU" sz="4000" b="1" dirty="0" smtClean="0"/>
              <a:t>25</a:t>
            </a:r>
            <a:r>
              <a:rPr lang="en-US" sz="4000" b="1" dirty="0" smtClean="0"/>
              <a:t>=0</a:t>
            </a:r>
            <a:r>
              <a:rPr lang="ru-RU" sz="4000" b="1" dirty="0" smtClean="0"/>
              <a:t> </a:t>
            </a:r>
          </a:p>
          <a:p>
            <a:r>
              <a:rPr lang="ru-RU" sz="4000" b="1" dirty="0" smtClean="0"/>
              <a:t>имеет два корня</a:t>
            </a:r>
            <a:endParaRPr lang="ru-RU" sz="4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4000504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728" y="4071942"/>
            <a:ext cx="75953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Уравнения  </a:t>
            </a:r>
            <a:r>
              <a:rPr lang="en-US" sz="4000" b="1" dirty="0" smtClean="0"/>
              <a:t>  x</a:t>
            </a:r>
            <a:r>
              <a:rPr lang="en-US" sz="4000" b="1" baseline="30000" dirty="0" smtClean="0"/>
              <a:t>2 </a:t>
            </a:r>
            <a:r>
              <a:rPr lang="en-US" sz="4000" b="1" dirty="0" smtClean="0"/>
              <a:t>+</a:t>
            </a:r>
            <a:r>
              <a:rPr lang="ru-RU" sz="4000" b="1" dirty="0" smtClean="0"/>
              <a:t>2</a:t>
            </a:r>
            <a:r>
              <a:rPr lang="en-US" sz="4000" b="1" dirty="0" smtClean="0"/>
              <a:t>x-35=0 </a:t>
            </a:r>
            <a:r>
              <a:rPr lang="ru-RU" sz="4000" b="1" dirty="0" smtClean="0"/>
              <a:t>и </a:t>
            </a:r>
            <a:endParaRPr lang="en-US" sz="4000" b="1" dirty="0" smtClean="0"/>
          </a:p>
          <a:p>
            <a:r>
              <a:rPr lang="en-US" sz="4000" b="1" dirty="0" smtClean="0"/>
              <a:t>(x-5)(x+7)=0 </a:t>
            </a:r>
            <a:r>
              <a:rPr lang="ru-RU" sz="4000" b="1" dirty="0" smtClean="0"/>
              <a:t>равносильны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357298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Д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135729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1357298"/>
            <a:ext cx="678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7752" y="1357298"/>
            <a:ext cx="7200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13572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Р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135729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2428868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356" y="2428868"/>
            <a:ext cx="81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И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8992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2428868"/>
            <a:ext cx="700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2428868"/>
            <a:ext cx="81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Н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2428868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24" y="2428868"/>
            <a:ext cx="660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Т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4000504"/>
            <a:ext cx="689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У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728" y="4071942"/>
            <a:ext cx="720581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Квадратный трёхчлен</a:t>
            </a:r>
          </a:p>
          <a:p>
            <a:r>
              <a:rPr lang="ru-RU" sz="4000" b="1" dirty="0" smtClean="0"/>
              <a:t>разложен на множители</a:t>
            </a:r>
          </a:p>
          <a:p>
            <a:r>
              <a:rPr lang="ru-RU" sz="4000" b="1" dirty="0" smtClean="0"/>
              <a:t>верно:</a:t>
            </a:r>
          </a:p>
          <a:p>
            <a:r>
              <a:rPr lang="ru-RU" sz="4000" b="1" dirty="0" smtClean="0"/>
              <a:t>      </a:t>
            </a:r>
            <a:r>
              <a:rPr lang="en-US" sz="4000" b="1" dirty="0" smtClean="0"/>
              <a:t>x</a:t>
            </a:r>
            <a:r>
              <a:rPr lang="en-US" sz="4000" b="1" baseline="30000" dirty="0" smtClean="0"/>
              <a:t>2</a:t>
            </a:r>
            <a:r>
              <a:rPr lang="en-US" sz="4000" b="1" dirty="0" smtClean="0"/>
              <a:t>+5x+6=(x</a:t>
            </a:r>
            <a:r>
              <a:rPr lang="ru-RU" sz="4000" b="1" dirty="0" smtClean="0"/>
              <a:t>-</a:t>
            </a:r>
            <a:r>
              <a:rPr lang="en-US" sz="4000" b="1" dirty="0" smtClean="0"/>
              <a:t>2)(x+3)</a:t>
            </a:r>
            <a:endParaRPr lang="ru-RU" sz="4000" b="1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794"/>
            <a:ext cx="890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Что означает слово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«Дискриминант» </a:t>
            </a:r>
            <a:endParaRPr lang="ru-RU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в переводе с латинского языка?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643182"/>
            <a:ext cx="8640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Если </a:t>
            </a:r>
            <a:r>
              <a:rPr lang="en-US" sz="3600" dirty="0" smtClean="0">
                <a:solidFill>
                  <a:srgbClr val="FF0000"/>
                </a:solidFill>
              </a:rPr>
              <a:t>D&gt;0</a:t>
            </a:r>
            <a:r>
              <a:rPr lang="ru-RU" sz="3600" dirty="0" smtClean="0"/>
              <a:t>, то уравнение имеет 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2 корня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714752"/>
            <a:ext cx="8779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Если </a:t>
            </a:r>
            <a:r>
              <a:rPr lang="en-US" sz="3600" dirty="0" smtClean="0">
                <a:solidFill>
                  <a:srgbClr val="FF0000"/>
                </a:solidFill>
              </a:rPr>
              <a:t>D</a:t>
            </a:r>
            <a:r>
              <a:rPr lang="ru-RU" sz="3600" dirty="0" smtClean="0">
                <a:solidFill>
                  <a:srgbClr val="FF0000"/>
                </a:solidFill>
              </a:rPr>
              <a:t>=</a:t>
            </a:r>
            <a:r>
              <a:rPr lang="en-US" sz="3600" dirty="0" smtClean="0">
                <a:solidFill>
                  <a:srgbClr val="FF0000"/>
                </a:solidFill>
              </a:rPr>
              <a:t>0</a:t>
            </a:r>
            <a:r>
              <a:rPr lang="ru-RU" sz="3600" dirty="0" smtClean="0"/>
              <a:t>, то уравнение имеет 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1 корень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.</a:t>
            </a:r>
          </a:p>
          <a:p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                                            (2 равных корня)</a:t>
            </a:r>
            <a:endParaRPr lang="ru-RU" sz="3600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4929198"/>
            <a:ext cx="9248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Если </a:t>
            </a:r>
            <a:r>
              <a:rPr lang="en-US" sz="3600" dirty="0" smtClean="0">
                <a:solidFill>
                  <a:srgbClr val="FF0000"/>
                </a:solidFill>
              </a:rPr>
              <a:t>D&lt;0</a:t>
            </a:r>
            <a:r>
              <a:rPr lang="ru-RU" sz="3600" dirty="0" smtClean="0"/>
              <a:t>, то уравнение</a:t>
            </a:r>
            <a:r>
              <a:rPr lang="en-US" sz="3600" dirty="0" smtClean="0"/>
              <a:t> 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не имеет  корней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Гимнастика для глаз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Вертикальные движения глаз вверх – вниз.</a:t>
            </a:r>
          </a:p>
          <a:p>
            <a:r>
              <a:rPr lang="ru-RU" dirty="0" smtClean="0"/>
              <a:t>Горизонтальное – вправо – влево.</a:t>
            </a:r>
          </a:p>
          <a:p>
            <a:r>
              <a:rPr lang="ru-RU" dirty="0" smtClean="0"/>
              <a:t>Вращение глазами по часовой стрелке и против.</a:t>
            </a:r>
          </a:p>
          <a:p>
            <a:r>
              <a:rPr lang="ru-RU" dirty="0" smtClean="0"/>
              <a:t>Закрыть глаза и представить по очереди цвета радуги как можно отчетливее.</a:t>
            </a:r>
          </a:p>
          <a:p>
            <a:r>
              <a:rPr lang="ru-RU" dirty="0" smtClean="0"/>
              <a:t>Глазами нарисовать кривую, изображенную на доске, сначала в одном направлении, а затем в другом направлении.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357166"/>
            <a:ext cx="3483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Решите письменно: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285860"/>
            <a:ext cx="92368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При каких значениях параметра </a:t>
            </a:r>
            <a:r>
              <a:rPr lang="en-US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 </a:t>
            </a:r>
            <a:r>
              <a:rPr lang="ru-RU" sz="3600" dirty="0" smtClean="0">
                <a:ln>
                  <a:solidFill>
                    <a:srgbClr val="7030A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а</a:t>
            </a:r>
          </a:p>
          <a:p>
            <a: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 уравнение имеет единственное решение?</a:t>
            </a:r>
            <a:endParaRPr lang="ru-RU" sz="36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3500438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(2</a:t>
            </a:r>
            <a:r>
              <a:rPr lang="en-US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a-5)x</a:t>
            </a:r>
            <a:r>
              <a:rPr lang="en-US" sz="4800" baseline="30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2</a:t>
            </a:r>
            <a:r>
              <a:rPr lang="en-US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-2(a-1)x+3=0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521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Решите дробно – рациональные уравнения</a:t>
            </a:r>
            <a:endParaRPr lang="ru-RU" sz="32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928662" y="1357298"/>
          <a:ext cx="4197759" cy="5218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Формула" r:id="rId3" imgW="1409400" imgH="1752480" progId="Equation.3">
                  <p:embed/>
                </p:oleObj>
              </mc:Choice>
              <mc:Fallback>
                <p:oleObj name="Формула" r:id="rId3" imgW="1409400" imgH="1752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357298"/>
                        <a:ext cx="4197759" cy="5218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29322" y="2857496"/>
            <a:ext cx="2666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Нет корней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357950" y="1500174"/>
            <a:ext cx="1125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y=-5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6429388" y="4143380"/>
            <a:ext cx="1324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y=-</a:t>
            </a:r>
            <a:r>
              <a:rPr lang="ru-RU" sz="3600" dirty="0" smtClean="0"/>
              <a:t>1</a:t>
            </a:r>
            <a:r>
              <a:rPr lang="en-US" sz="3600" dirty="0" smtClean="0"/>
              <a:t>5</a:t>
            </a:r>
            <a:endParaRPr lang="ru-RU" sz="36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715008" y="5072050"/>
          <a:ext cx="3071833" cy="17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Формула" r:id="rId5" imgW="1091880" imgH="634680" progId="Equation.3">
                  <p:embed/>
                </p:oleObj>
              </mc:Choice>
              <mc:Fallback>
                <p:oleObj name="Формула" r:id="rId5" imgW="1091880" imgH="634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8" y="5072050"/>
                        <a:ext cx="3071833" cy="178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smtClean="0"/>
              <a:t>№1154(г),  1155(г,е)  1161(в).</a:t>
            </a:r>
            <a:endParaRPr lang="ru-RU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428604"/>
            <a:ext cx="4894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Самостоятельная работа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0" y="1466850"/>
          <a:ext cx="4621213" cy="528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Формула" r:id="rId3" imgW="2133360" imgH="2438280" progId="Equation.3">
                  <p:embed/>
                </p:oleObj>
              </mc:Choice>
              <mc:Fallback>
                <p:oleObj name="Формула" r:id="rId3" imgW="2133360" imgH="2438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66850"/>
                        <a:ext cx="4621213" cy="5281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427538" y="1466850"/>
          <a:ext cx="4813300" cy="528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Формула" r:id="rId5" imgW="2222280" imgH="2438280" progId="Equation.3">
                  <p:embed/>
                </p:oleObj>
              </mc:Choice>
              <mc:Fallback>
                <p:oleObj name="Формула" r:id="rId5" imgW="2222280" imgH="24382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466850"/>
                        <a:ext cx="4813300" cy="5281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4348" y="928670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 вариант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72132" y="928670"/>
            <a:ext cx="183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 вариант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0" y="654689"/>
          <a:ext cx="4357686" cy="5560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Формула" r:id="rId3" imgW="1701720" imgH="2171520" progId="Equation.3">
                  <p:embed/>
                </p:oleObj>
              </mc:Choice>
              <mc:Fallback>
                <p:oleObj name="Формула" r:id="rId3" imgW="1701720" imgH="2171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54689"/>
                        <a:ext cx="4357686" cy="55609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72000" y="753233"/>
          <a:ext cx="4286280" cy="5469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Формула" r:id="rId5" imgW="1701720" imgH="2171520" progId="Equation.3">
                  <p:embed/>
                </p:oleObj>
              </mc:Choice>
              <mc:Fallback>
                <p:oleObj name="Формула" r:id="rId5" imgW="1701720" imgH="21715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753233"/>
                        <a:ext cx="4286280" cy="54698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285729"/>
            <a:ext cx="6572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</a:rPr>
              <a:t>Решите самостоятельно</a:t>
            </a:r>
            <a:endParaRPr lang="en-US" sz="4000" dirty="0" smtClean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  <a:p>
            <a:endParaRPr lang="ru-RU" sz="4000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1357298"/>
            <a:ext cx="56573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arenR"/>
            </a:pPr>
            <a:r>
              <a:rPr lang="ru-RU" sz="4000" dirty="0" smtClean="0"/>
              <a:t>Решите уравнение: </a:t>
            </a:r>
            <a:endParaRPr lang="en-US" sz="4000" dirty="0" smtClean="0"/>
          </a:p>
          <a:p>
            <a:pPr marL="742950" indent="-742950"/>
            <a:endParaRPr lang="en-US" sz="4000" dirty="0" smtClean="0"/>
          </a:p>
          <a:p>
            <a:pPr marL="742950" indent="-742950"/>
            <a:r>
              <a:rPr lang="en-US" sz="4000" dirty="0" smtClean="0"/>
              <a:t>      </a:t>
            </a:r>
            <a:r>
              <a:rPr lang="ru-RU" sz="4000" dirty="0" smtClean="0"/>
              <a:t>  5</a:t>
            </a:r>
            <a:r>
              <a:rPr lang="en-US" sz="4000" dirty="0" smtClean="0"/>
              <a:t>x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-4|x-2|-14=0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3714752"/>
            <a:ext cx="862928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0150" lvl="1" indent="-742950">
              <a:buAutoNum type="arabicParenR" startAt="2"/>
            </a:pPr>
            <a:r>
              <a:rPr lang="ru-RU" sz="4000" dirty="0" smtClean="0"/>
              <a:t>При каждом значении</a:t>
            </a:r>
          </a:p>
          <a:p>
            <a:pPr marL="1200150" lvl="1" indent="-742950"/>
            <a:r>
              <a:rPr lang="ru-RU" sz="4000" dirty="0" smtClean="0"/>
              <a:t>параметра  а </a:t>
            </a:r>
            <a:r>
              <a:rPr lang="en-US" sz="4000" dirty="0" smtClean="0"/>
              <a:t> </a:t>
            </a:r>
            <a:r>
              <a:rPr lang="ru-RU" sz="4000" dirty="0" smtClean="0"/>
              <a:t>решите уравнение: </a:t>
            </a:r>
            <a:endParaRPr lang="en-US" sz="4000" dirty="0" smtClean="0"/>
          </a:p>
          <a:p>
            <a:pPr marL="742950" indent="-742950"/>
            <a:endParaRPr lang="en-US" sz="4000" dirty="0" smtClean="0"/>
          </a:p>
          <a:p>
            <a:pPr marL="742950" indent="-742950"/>
            <a:r>
              <a:rPr lang="en-US" sz="4000" dirty="0" smtClean="0"/>
              <a:t>      </a:t>
            </a:r>
            <a:r>
              <a:rPr lang="ru-RU" sz="4000" dirty="0" smtClean="0"/>
              <a:t>  </a:t>
            </a:r>
            <a:r>
              <a:rPr lang="en-US" sz="4000" smtClean="0"/>
              <a:t>          a</a:t>
            </a:r>
            <a:r>
              <a:rPr lang="en-US" sz="4000" baseline="30000" smtClean="0"/>
              <a:t>2</a:t>
            </a:r>
            <a:r>
              <a:rPr lang="en-US" sz="4000" smtClean="0"/>
              <a:t>x-10=25x+2a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042" y="1000108"/>
            <a:ext cx="5641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(Дополнительное задание для сильных учащихся)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428604"/>
            <a:ext cx="6692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chemeClr val="accent2"/>
                  </a:solidFill>
                </a:ln>
              </a:rPr>
              <a:t>Ответы к самостоятельной работе</a:t>
            </a:r>
            <a:endParaRPr lang="ru-RU" sz="3200" dirty="0">
              <a:ln>
                <a:solidFill>
                  <a:schemeClr val="accent2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 </a:t>
            </a:r>
            <a:r>
              <a:rPr lang="ru-RU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a:rPr>
              <a:t>вариант</a:t>
            </a:r>
            <a:endParaRPr lang="ru-RU" sz="28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9322" y="1000108"/>
            <a:ext cx="183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 </a:t>
            </a:r>
            <a:r>
              <a:rPr lang="ru-RU" sz="2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вариант</a:t>
            </a:r>
            <a:endParaRPr lang="ru-RU" sz="2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57158" y="1500174"/>
          <a:ext cx="3780349" cy="5010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Формула" r:id="rId3" imgW="1638000" imgH="2171520" progId="Equation.3">
                  <p:embed/>
                </p:oleObj>
              </mc:Choice>
              <mc:Fallback>
                <p:oleObj name="Формула" r:id="rId3" imgW="1638000" imgH="2171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1500174"/>
                        <a:ext cx="3780349" cy="501016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3CC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857752" y="1500174"/>
          <a:ext cx="3780349" cy="5010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Формула" r:id="rId5" imgW="1638000" imgH="2171520" progId="Equation.3">
                  <p:embed/>
                </p:oleObj>
              </mc:Choice>
              <mc:Fallback>
                <p:oleObj name="Формула" r:id="rId5" imgW="1638000" imgH="21715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1500174"/>
                        <a:ext cx="3780349" cy="501016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CC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668</TotalTime>
  <Words>856</Words>
  <Application>Microsoft Office PowerPoint</Application>
  <PresentationFormat>Экран (4:3)</PresentationFormat>
  <Paragraphs>379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Городская</vt:lpstr>
      <vt:lpstr>Формула</vt:lpstr>
      <vt:lpstr>Решение уравнений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«Верно – неверно»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Гимнастика для глаз</vt:lpstr>
      <vt:lpstr>Презентация PowerPoint</vt:lpstr>
      <vt:lpstr>Презентация PowerPoint</vt:lpstr>
      <vt:lpstr>Домашнее задание: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уравнений</dc:title>
  <dc:creator>User</dc:creator>
  <cp:lastModifiedBy>User</cp:lastModifiedBy>
  <cp:revision>82</cp:revision>
  <dcterms:created xsi:type="dcterms:W3CDTF">2012-02-28T16:34:46Z</dcterms:created>
  <dcterms:modified xsi:type="dcterms:W3CDTF">2016-12-02T10:33:08Z</dcterms:modified>
</cp:coreProperties>
</file>